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4"/>
  </p:notesMasterIdLst>
  <p:sldIdLst>
    <p:sldId id="257" r:id="rId2"/>
    <p:sldId id="259" r:id="rId3"/>
    <p:sldId id="262" r:id="rId4"/>
    <p:sldId id="267" r:id="rId5"/>
    <p:sldId id="269" r:id="rId6"/>
    <p:sldId id="291" r:id="rId7"/>
    <p:sldId id="264" r:id="rId8"/>
    <p:sldId id="292" r:id="rId9"/>
    <p:sldId id="293" r:id="rId10"/>
    <p:sldId id="321" r:id="rId11"/>
    <p:sldId id="316" r:id="rId12"/>
    <p:sldId id="332" r:id="rId13"/>
    <p:sldId id="273" r:id="rId14"/>
    <p:sldId id="317" r:id="rId15"/>
    <p:sldId id="318" r:id="rId16"/>
    <p:sldId id="320" r:id="rId17"/>
    <p:sldId id="319" r:id="rId18"/>
    <p:sldId id="296" r:id="rId19"/>
    <p:sldId id="300" r:id="rId20"/>
    <p:sldId id="301" r:id="rId21"/>
    <p:sldId id="302" r:id="rId22"/>
    <p:sldId id="303" r:id="rId23"/>
    <p:sldId id="310" r:id="rId24"/>
    <p:sldId id="315" r:id="rId25"/>
    <p:sldId id="326" r:id="rId26"/>
    <p:sldId id="323" r:id="rId27"/>
    <p:sldId id="325" r:id="rId28"/>
    <p:sldId id="327" r:id="rId29"/>
    <p:sldId id="330" r:id="rId30"/>
    <p:sldId id="328" r:id="rId31"/>
    <p:sldId id="331" r:id="rId32"/>
    <p:sldId id="32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491" autoAdjust="0"/>
    <p:restoredTop sz="94611"/>
  </p:normalViewPr>
  <p:slideViewPr>
    <p:cSldViewPr snapToGrid="0" snapToObjects="1">
      <p:cViewPr varScale="1">
        <p:scale>
          <a:sx n="59" d="100"/>
          <a:sy n="59" d="100"/>
        </p:scale>
        <p:origin x="6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EB355-D322-4E82-8A7D-D6DDD7014CE3}" type="datetimeFigureOut">
              <a:rPr lang="en-SG" smtClean="0"/>
              <a:t>21/10/2018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35E16-92DE-4455-86B2-F3CA81CD2A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636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35E16-92DE-4455-86B2-F3CA81CD2AC9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492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5B9D-081F-4060-83BF-2A07A5295613}" type="datetime1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9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0E401-35D4-4528-8948-675FDF340808}" type="datetime1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4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DFFA-B8ED-4F50-A7B9-34492BC8A4A8}" type="datetime1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7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26DE-CA11-4E1D-BDA6-09BE0C6DF9AE}" type="datetime1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0746-F9A4-4D0D-8988-DECD4686D4DF}" type="datetime1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06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628C-4C96-4957-AB13-48279A4233EC}" type="datetime1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6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1566-A34E-4F65-9AA9-B6928D19D3A5}" type="datetime1">
              <a:rPr lang="en-US" smtClean="0"/>
              <a:t>10/21/2018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6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75B-E451-4890-9B15-BDD2C2441EB9}" type="datetime1">
              <a:rPr lang="en-US" smtClean="0"/>
              <a:t>10/21/2018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0C26-8B6C-4560-B167-2A1130742DBD}" type="datetime1">
              <a:rPr lang="en-US" smtClean="0"/>
              <a:t>10/21/2018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445C-7038-4953-ADE1-D0B82FAC0302}" type="datetime1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78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F5D4C-B416-4C64-A944-AD1B5D13347B}" type="datetime1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9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9938-50F5-462B-9F42-9CD24BC63B99}" type="datetime1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8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mailto:yeokm1@gmail.com" TargetMode="External"/><Relationship Id="rId7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yeokhengmeng.com/2017/07/repair-kopitiam-specialty-electrical-tools-part-2-short-circuit-limiter/" TargetMode="External"/><Relationship Id="rId5" Type="http://schemas.openxmlformats.org/officeDocument/2006/relationships/hyperlink" Target="http://yeokhengmeng.com/2016/05/repair-kopitiam-speciality-electrical-tools/" TargetMode="External"/><Relationship Id="rId10" Type="http://schemas.openxmlformats.org/officeDocument/2006/relationships/image" Target="../media/image5.jpg"/><Relationship Id="rId4" Type="http://schemas.openxmlformats.org/officeDocument/2006/relationships/hyperlink" Target="https://github.com/yeokm1/repair-kopitiam-training-and-equipment" TargetMode="External"/><Relationship Id="rId9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s://www.quora.com/How-much-voltage-is-dangerous-for-humans/answer/Mukund-Todma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youtube.com/watch?v=h-DokWP5K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pU6cOnxy0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www.youtube.com/watch?v=O4qB3WehqlA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pie7baYFM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raitstimes.com/singapore/improper-heater-wiring-caused-boys-death-while-showe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hyperlink" Target="https://www.straitstimes.com/singapore/circuit-breaker-could-be-a-lifesaver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repair-kopitiam-training-and-equipment" TargetMode="External"/><Relationship Id="rId2" Type="http://schemas.openxmlformats.org/officeDocument/2006/relationships/hyperlink" Target="mailto:yeokm1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yeokhengmeng.com/2017/07/repair-kopitiam-specialty-electrical-tools-part-2-short-circuit-limiter/" TargetMode="External"/><Relationship Id="rId4" Type="http://schemas.openxmlformats.org/officeDocument/2006/relationships/hyperlink" Target="http://yeokhengmeng.com/2016/05/repair-kopitiam-speciality-electrical-tool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977" y="49659"/>
            <a:ext cx="11572567" cy="70862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Repair </a:t>
            </a:r>
            <a:r>
              <a:rPr lang="en-SG" sz="4400" dirty="0" err="1"/>
              <a:t>Kopitiam</a:t>
            </a:r>
            <a:r>
              <a:rPr lang="en-SG" sz="4400" dirty="0"/>
              <a:t> Circuit Breaker Training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1</a:t>
            </a:fld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0" y="6039726"/>
            <a:ext cx="282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For Repair </a:t>
            </a:r>
            <a:r>
              <a:rPr lang="en-SG" dirty="0" err="1"/>
              <a:t>Kopitiam</a:t>
            </a:r>
            <a:r>
              <a:rPr lang="en-SG" dirty="0"/>
              <a:t> Training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801AE7-53BA-4C25-870E-42AB16F1C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3" y="3429001"/>
            <a:ext cx="3573171" cy="2444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6FC92A-01FB-4228-A904-67BA8A1AC779}"/>
              </a:ext>
            </a:extLst>
          </p:cNvPr>
          <p:cNvSpPr txBox="1"/>
          <p:nvPr/>
        </p:nvSpPr>
        <p:spPr>
          <a:xfrm>
            <a:off x="5396357" y="5609118"/>
            <a:ext cx="67956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600" dirty="0"/>
              <a:t>By: Yeo Kheng Meng (</a:t>
            </a:r>
            <a:r>
              <a:rPr lang="en-SG" sz="1600" dirty="0">
                <a:hlinkClick r:id="rId3"/>
              </a:rPr>
              <a:t>yeokm1@gmail.com</a:t>
            </a:r>
            <a:r>
              <a:rPr lang="en-SG" sz="1600" dirty="0"/>
              <a:t>)</a:t>
            </a:r>
          </a:p>
          <a:p>
            <a:pPr algn="r"/>
            <a:r>
              <a:rPr lang="en-SG" sz="1200" dirty="0">
                <a:hlinkClick r:id="rId4"/>
              </a:rPr>
              <a:t>https://github.com/yeokm1/repair-kopitiam-training-and-equipment</a:t>
            </a:r>
            <a:endParaRPr lang="en-SG" sz="1200" dirty="0"/>
          </a:p>
          <a:p>
            <a:pPr algn="r"/>
            <a:r>
              <a:rPr lang="en-SG" sz="1200" dirty="0">
                <a:hlinkClick r:id="rId5"/>
              </a:rPr>
              <a:t>http://yeokhengmeng.com/2016/05/repair-kopitiam-speciality-electrical-tools/</a:t>
            </a:r>
            <a:endParaRPr lang="en-SG" sz="1200" dirty="0"/>
          </a:p>
          <a:p>
            <a:pPr algn="r"/>
            <a:r>
              <a:rPr lang="en-SG" sz="1200" dirty="0">
                <a:hlinkClick r:id="rId6"/>
              </a:rPr>
              <a:t>http://yeokhengmeng.com/2017/07/repair-kopitiam-specialty-electrical-tools-part-2-short-circuit-limiter/</a:t>
            </a:r>
            <a:endParaRPr lang="en-SG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1F97F-F58F-49AC-AF0F-2A19C1FDB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177" y="732929"/>
            <a:ext cx="3787971" cy="2590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DD528C-4A87-48BC-9FB2-4C75668BE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198575" y="2124756"/>
            <a:ext cx="4999463" cy="18386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A63308-3E2B-414F-937D-AEA0F2ACC2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7562" y="732929"/>
            <a:ext cx="4191163" cy="2590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AD5468-F290-4278-8944-5F380A33BA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7562" y="3429001"/>
            <a:ext cx="3990618" cy="24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024" y="-26070"/>
            <a:ext cx="8260081" cy="614384"/>
          </a:xfrm>
        </p:spPr>
        <p:txBody>
          <a:bodyPr>
            <a:normAutofit fontScale="90000"/>
          </a:bodyPr>
          <a:lstStyle/>
          <a:p>
            <a:r>
              <a:rPr lang="en-SG" sz="4000" dirty="0"/>
              <a:t>Blackout recovery procedure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81878" y="3897132"/>
            <a:ext cx="9886123" cy="2960868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Why? </a:t>
            </a:r>
            <a:r>
              <a:rPr lang="en-SG" u="sng" dirty="0"/>
              <a:t>Overcurrent or earth-leakage detected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Turn off every electrical device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Flip breaker to ON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Turn on ONE device at a time. If it trips again, you have found your spoilt device. </a:t>
            </a:r>
          </a:p>
          <a:p>
            <a:pPr lvl="1"/>
            <a:r>
              <a:rPr lang="en-SG" sz="1600" dirty="0"/>
              <a:t>Prioritise simple devices like lamps/ovens. </a:t>
            </a:r>
          </a:p>
          <a:p>
            <a:pPr lvl="1"/>
            <a:r>
              <a:rPr lang="en-SG" sz="1600" dirty="0"/>
              <a:t>Computers and refrigerators are sensitive to repeated power cycles.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Unplug that spoilt appliance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Flip breaker back 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05" y="527056"/>
            <a:ext cx="4512003" cy="33700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170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757" y="89869"/>
            <a:ext cx="7886700" cy="612884"/>
          </a:xfrm>
        </p:spPr>
        <p:txBody>
          <a:bodyPr>
            <a:normAutofit fontScale="90000"/>
          </a:bodyPr>
          <a:lstStyle/>
          <a:p>
            <a:r>
              <a:rPr lang="en-SG" dirty="0"/>
              <a:t>Problem 1: Safety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857" y="5072844"/>
            <a:ext cx="10125406" cy="1657937"/>
          </a:xfrm>
        </p:spPr>
        <p:txBody>
          <a:bodyPr>
            <a:normAutofit fontScale="92500"/>
          </a:bodyPr>
          <a:lstStyle/>
          <a:p>
            <a:r>
              <a:rPr lang="en-SG" dirty="0"/>
              <a:t>Typical </a:t>
            </a:r>
            <a:r>
              <a:rPr lang="en-SG" dirty="0" err="1"/>
              <a:t>I</a:t>
            </a:r>
            <a:r>
              <a:rPr lang="en-SG" baseline="-25000" dirty="0" err="1"/>
              <a:t>△n</a:t>
            </a:r>
            <a:r>
              <a:rPr lang="en-SG" dirty="0"/>
              <a:t> = 30ma threshold for earth leakage which is still dangerous</a:t>
            </a:r>
          </a:p>
          <a:p>
            <a:r>
              <a:rPr lang="en-SG" dirty="0"/>
              <a:t>Balance between safety and nuisance trips</a:t>
            </a:r>
          </a:p>
          <a:p>
            <a:r>
              <a:rPr lang="en-SG" dirty="0"/>
              <a:t>But RK always deals with high-risk faulty appliances… </a:t>
            </a:r>
          </a:p>
          <a:p>
            <a:endParaRPr lang="en-SG" dirty="0"/>
          </a:p>
          <a:p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917" y="1380997"/>
            <a:ext cx="4118997" cy="27361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62" y="853641"/>
            <a:ext cx="4381169" cy="4020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61046" y="2939122"/>
            <a:ext cx="1042987" cy="7086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3804033" y="1380997"/>
            <a:ext cx="3563884" cy="1583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3804033" y="3643208"/>
            <a:ext cx="3563884" cy="47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1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A0B25-0CAC-184E-ABB9-2E74A0997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569" y="5298831"/>
            <a:ext cx="10515600" cy="1240081"/>
          </a:xfrm>
        </p:spPr>
        <p:txBody>
          <a:bodyPr>
            <a:normAutofit/>
          </a:bodyPr>
          <a:lstStyle/>
          <a:p>
            <a:r>
              <a:rPr lang="en-SG" dirty="0"/>
              <a:t>GFCI = RCCB</a:t>
            </a:r>
            <a:endParaRPr lang="en-US" dirty="0">
              <a:hlinkClick r:id="rId2"/>
            </a:endParaRPr>
          </a:p>
          <a:p>
            <a:r>
              <a:rPr lang="en-US" sz="1800" dirty="0">
                <a:hlinkClick r:id="rId2"/>
              </a:rPr>
              <a:t>https://www.quora.com/How-much-voltage-is-dangerous-for-humans/answer/Mukund-Todmal</a:t>
            </a:r>
            <a:endParaRPr lang="en-US" sz="1800" dirty="0"/>
          </a:p>
          <a:p>
            <a:r>
              <a:rPr lang="en-SG" sz="1800" dirty="0"/>
              <a:t>It is not voltage but the </a:t>
            </a:r>
            <a:r>
              <a:rPr lang="en-SG" sz="1800" i="1" dirty="0"/>
              <a:t>current</a:t>
            </a:r>
            <a:r>
              <a:rPr lang="en-SG" sz="1800" dirty="0"/>
              <a:t> flowing through body will decide lethality.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E3E07-353B-F74E-AAA0-23B6F094D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5CCDF-D40E-D647-8083-0B214636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622" y="132980"/>
            <a:ext cx="4563209" cy="532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2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9144" y="236532"/>
            <a:ext cx="7672856" cy="1111249"/>
          </a:xfrm>
        </p:spPr>
        <p:txBody>
          <a:bodyPr>
            <a:noAutofit/>
          </a:bodyPr>
          <a:lstStyle/>
          <a:p>
            <a:r>
              <a:rPr lang="en-SG" sz="3600" dirty="0"/>
              <a:t>Problem 2: Inaccessible onsite breaker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30771" y="1767818"/>
            <a:ext cx="7355212" cy="2217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/>
              <a:t>Circuit breaker inside locked electrical room</a:t>
            </a:r>
          </a:p>
          <a:p>
            <a:r>
              <a:rPr lang="en-SG" sz="2000" dirty="0"/>
              <a:t>Call </a:t>
            </a:r>
            <a:r>
              <a:rPr lang="fr-FR" sz="2000" dirty="0"/>
              <a:t>Essential Maintenance Service Unit (EMSU) to </a:t>
            </a:r>
            <a:r>
              <a:rPr lang="fr-FR" sz="2000" dirty="0" err="1"/>
              <a:t>unlock</a:t>
            </a:r>
            <a:endParaRPr lang="en-SG" sz="2000" dirty="0"/>
          </a:p>
          <a:p>
            <a:r>
              <a:rPr lang="en-SG" sz="2000" dirty="0"/>
              <a:t>30-60 mins response time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43" y="4405593"/>
            <a:ext cx="7513465" cy="206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FF676-96AD-4637-B8A0-03000FE7A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8" y="249237"/>
            <a:ext cx="4304855" cy="62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166" y="365126"/>
            <a:ext cx="10515600" cy="906114"/>
          </a:xfrm>
        </p:spPr>
        <p:txBody>
          <a:bodyPr/>
          <a:lstStyle/>
          <a:p>
            <a:r>
              <a:rPr lang="en-SG" dirty="0"/>
              <a:t>Problem 3:  Inconvenience of breaker trip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9276"/>
            <a:ext cx="10279566" cy="3729038"/>
          </a:xfrm>
        </p:spPr>
        <p:txBody>
          <a:bodyPr/>
          <a:lstStyle/>
          <a:p>
            <a:r>
              <a:rPr lang="en-SG" dirty="0"/>
              <a:t>Breaker trips affect the work of others </a:t>
            </a:r>
            <a:r>
              <a:rPr lang="en-SG" dirty="0" err="1"/>
              <a:t>eg</a:t>
            </a:r>
            <a:r>
              <a:rPr lang="en-SG" dirty="0"/>
              <a:t>. Sewing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3E99A-A6B0-40E1-8CE6-5160862EF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83" y="73959"/>
            <a:ext cx="10515600" cy="1091585"/>
          </a:xfrm>
        </p:spPr>
        <p:txBody>
          <a:bodyPr/>
          <a:lstStyle/>
          <a:p>
            <a:r>
              <a:rPr lang="en-SG" dirty="0"/>
              <a:t>Solution for RCCB earth-leakage trips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62BE-D702-439C-9051-9C6EA6CB4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5040351"/>
            <a:ext cx="10515600" cy="1681123"/>
          </a:xfrm>
        </p:spPr>
        <p:txBody>
          <a:bodyPr>
            <a:normAutofit/>
          </a:bodyPr>
          <a:lstStyle/>
          <a:p>
            <a:r>
              <a:rPr lang="en-SG" dirty="0"/>
              <a:t>Increased safety due to more sensitive 10mA trip rating</a:t>
            </a:r>
          </a:p>
          <a:p>
            <a:r>
              <a:rPr lang="en-SG" dirty="0"/>
              <a:t>Isolates earth trips to this device, onsite breaker RCCB does not trip</a:t>
            </a:r>
          </a:p>
          <a:p>
            <a:r>
              <a:rPr lang="en-SG" dirty="0"/>
              <a:t>Demo video: </a:t>
            </a:r>
            <a:r>
              <a:rPr lang="en-SG" dirty="0">
                <a:hlinkClick r:id="rId2"/>
              </a:rPr>
              <a:t>https://www.youtube.com/watch?v=h-DokWP5Kic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F4293-30E1-48D7-80B4-49015F43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944AF-D5F6-4005-8F00-334075484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4" y="1165544"/>
            <a:ext cx="4850829" cy="3317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17E8F-7F04-4E6E-83E2-3D7FE05E4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743" y="1165544"/>
            <a:ext cx="5367151" cy="3317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9DBB99-AB1C-42D9-9F7E-3F497A7FE21E}"/>
              </a:ext>
            </a:extLst>
          </p:cNvPr>
          <p:cNvSpPr txBox="1"/>
          <p:nvPr/>
        </p:nvSpPr>
        <p:spPr>
          <a:xfrm>
            <a:off x="2067339" y="4452012"/>
            <a:ext cx="101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/>
              <a:t>Jurong</a:t>
            </a:r>
            <a:endParaRPr lang="en-SG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9E66B-4CBF-4D8F-ACE5-E7C1902079D4}"/>
              </a:ext>
            </a:extLst>
          </p:cNvPr>
          <p:cNvSpPr txBox="1"/>
          <p:nvPr/>
        </p:nvSpPr>
        <p:spPr>
          <a:xfrm>
            <a:off x="8447086" y="4436850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Tampines</a:t>
            </a:r>
          </a:p>
        </p:txBody>
      </p:sp>
    </p:spTree>
    <p:extLst>
      <p:ext uri="{BB962C8B-B14F-4D97-AF65-F5344CB8AC3E}">
        <p14:creationId xmlns:p14="http://schemas.microsoft.com/office/powerpoint/2010/main" val="2674213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71" y="68561"/>
            <a:ext cx="7886700" cy="1033332"/>
          </a:xfrm>
        </p:spPr>
        <p:txBody>
          <a:bodyPr/>
          <a:lstStyle/>
          <a:p>
            <a:r>
              <a:rPr lang="en-SG" dirty="0"/>
              <a:t>RCBO trip status + Demo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75" y="1008138"/>
            <a:ext cx="3665272" cy="4907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32" y="1008138"/>
            <a:ext cx="3397995" cy="486070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16</a:t>
            </a:fld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341696" y="6099793"/>
            <a:ext cx="4998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Earth trip: Switch and blue tab is down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18628" y="6077247"/>
            <a:ext cx="4466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Overload trip: Only switch is down</a:t>
            </a:r>
          </a:p>
        </p:txBody>
      </p:sp>
    </p:spTree>
    <p:extLst>
      <p:ext uri="{BB962C8B-B14F-4D97-AF65-F5344CB8AC3E}">
        <p14:creationId xmlns:p14="http://schemas.microsoft.com/office/powerpoint/2010/main" val="552488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E7DE6-A7B7-45C4-A42F-BA69EF13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278"/>
            <a:ext cx="10515600" cy="850358"/>
          </a:xfrm>
        </p:spPr>
        <p:txBody>
          <a:bodyPr/>
          <a:lstStyle/>
          <a:p>
            <a:r>
              <a:rPr lang="en-SG" dirty="0"/>
              <a:t>Solution for MCB short-circuit trips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BB50F-E1AD-4632-A9AB-78D2953F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E3387-BF24-416D-91C7-1335F62A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51" y="885636"/>
            <a:ext cx="4607715" cy="3152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6C95BC-29A1-4D22-BB67-FC1D4AF1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982" y="885636"/>
            <a:ext cx="5194826" cy="3152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E19492-12B8-44BA-9B90-374AD7DB2E38}"/>
              </a:ext>
            </a:extLst>
          </p:cNvPr>
          <p:cNvSpPr txBox="1"/>
          <p:nvPr/>
        </p:nvSpPr>
        <p:spPr>
          <a:xfrm>
            <a:off x="2362861" y="3978580"/>
            <a:ext cx="101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/>
              <a:t>Jurong</a:t>
            </a:r>
            <a:endParaRPr lang="en-S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35729-6C81-461B-82F1-CACF971957AB}"/>
              </a:ext>
            </a:extLst>
          </p:cNvPr>
          <p:cNvSpPr txBox="1"/>
          <p:nvPr/>
        </p:nvSpPr>
        <p:spPr>
          <a:xfrm>
            <a:off x="8436149" y="4015526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Tampines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97B9AF-2C5E-4C69-AC8C-437CC2A04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09" y="5040351"/>
            <a:ext cx="11480800" cy="1681123"/>
          </a:xfrm>
        </p:spPr>
        <p:txBody>
          <a:bodyPr>
            <a:normAutofit/>
          </a:bodyPr>
          <a:lstStyle/>
          <a:p>
            <a:r>
              <a:rPr lang="en-SG" dirty="0"/>
              <a:t>Isolates short-circuits to this device, onsite breaker MCB should trip lesser</a:t>
            </a:r>
          </a:p>
          <a:p>
            <a:r>
              <a:rPr lang="en-SG" dirty="0"/>
              <a:t>Connect DOWNSTREAM to RCBO</a:t>
            </a:r>
          </a:p>
        </p:txBody>
      </p:sp>
    </p:spTree>
    <p:extLst>
      <p:ext uri="{BB962C8B-B14F-4D97-AF65-F5344CB8AC3E}">
        <p14:creationId xmlns:p14="http://schemas.microsoft.com/office/powerpoint/2010/main" val="3220242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BA2D1-3DAB-4957-BB8A-5EAB1EC4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14" y="1819973"/>
            <a:ext cx="11158331" cy="4718939"/>
          </a:xfrm>
        </p:spPr>
        <p:txBody>
          <a:bodyPr>
            <a:normAutofit fontScale="77500" lnSpcReduction="20000"/>
          </a:bodyPr>
          <a:lstStyle/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https://www.youtube.com/watch?v=VpU6cOnxy0s</a:t>
            </a: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20 seconds </a:t>
            </a:r>
            <a:r>
              <a:rPr lang="en-SG" dirty="0" err="1"/>
              <a:t>startup</a:t>
            </a:r>
            <a:r>
              <a:rPr lang="en-SG" dirty="0"/>
              <a:t> time to let current measurement settle. Notice the left relay is kept off till </a:t>
            </a:r>
            <a:r>
              <a:rPr lang="en-SG" dirty="0" err="1"/>
              <a:t>startup</a:t>
            </a:r>
            <a:r>
              <a:rPr lang="en-SG" dirty="0"/>
              <a:t> is done.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on a lamp: There is a 1 second delay between turning on the lamp and the second relay being turned on. Also notice the display backlight turns on and the buzzer buzzes once.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off the lamp: The display backlight turns off immediately and the buzzer buzzes twice.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Repeat steps 2 and 3 for the hair dryer. Notice the motor sound is lower during the 1 second period.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Short circuit with a cable with its live and neutral pins shorted. The moment the switch is turned on, the device cuts off power to the outgoing socket. The buzzer also buzzes for a long 2 seconds. Notice the onsite MCB in the room did not trip as the device is still on.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Reset the device with just a simple button press.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04A4C-53C5-4410-9B1B-1AE7AF97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5480D2-6231-400F-8365-DBB11B0B85E2}"/>
              </a:ext>
            </a:extLst>
          </p:cNvPr>
          <p:cNvSpPr txBox="1">
            <a:spLocks/>
          </p:cNvSpPr>
          <p:nvPr/>
        </p:nvSpPr>
        <p:spPr>
          <a:xfrm>
            <a:off x="195469" y="119960"/>
            <a:ext cx="10515600" cy="893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Solution to prevent MCB trip (Demo)</a:t>
            </a:r>
          </a:p>
        </p:txBody>
      </p:sp>
    </p:spTree>
    <p:extLst>
      <p:ext uri="{BB962C8B-B14F-4D97-AF65-F5344CB8AC3E}">
        <p14:creationId xmlns:p14="http://schemas.microsoft.com/office/powerpoint/2010/main" val="6318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</a:t>
            </a:r>
          </a:p>
          <a:p>
            <a:r>
              <a:rPr lang="en-SG" dirty="0"/>
              <a:t>Bypass Relay</a:t>
            </a:r>
          </a:p>
          <a:p>
            <a:r>
              <a:rPr lang="en-SG" dirty="0"/>
              <a:t>10-ohm 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0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Knowledge 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 Closed</a:t>
            </a:r>
          </a:p>
          <a:p>
            <a:r>
              <a:rPr lang="en-SG" dirty="0"/>
              <a:t>Bypass Relay Open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793004F-DB39-44AD-A759-231996762ADE}"/>
              </a:ext>
            </a:extLst>
          </p:cNvPr>
          <p:cNvSpPr/>
          <p:nvPr/>
        </p:nvSpPr>
        <p:spPr>
          <a:xfrm>
            <a:off x="6246421" y="2187799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220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Appliance connected and 1 second of no short circuit</a:t>
            </a:r>
          </a:p>
          <a:p>
            <a:r>
              <a:rPr lang="en-SG" dirty="0"/>
              <a:t>Bypass Relay closes -&gt; Full current</a:t>
            </a:r>
          </a:p>
          <a:p>
            <a:r>
              <a:rPr lang="en-SG" dirty="0"/>
              <a:t>If appliance turns off, go back to State 0</a:t>
            </a:r>
          </a:p>
          <a:p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CF1607-5789-496C-AB9C-0EC31D7986B7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F00CAA-F4EF-49AA-BE08-76C95E7D4877}"/>
              </a:ext>
            </a:extLst>
          </p:cNvPr>
          <p:cNvSpPr/>
          <p:nvPr/>
        </p:nvSpPr>
        <p:spPr>
          <a:xfrm>
            <a:off x="6291944" y="2867725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87FF229-6C77-4C63-BD27-436564656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2a</a:t>
            </a:r>
          </a:p>
        </p:txBody>
      </p:sp>
    </p:spTree>
    <p:extLst>
      <p:ext uri="{BB962C8B-B14F-4D97-AF65-F5344CB8AC3E}">
        <p14:creationId xmlns:p14="http://schemas.microsoft.com/office/powerpoint/2010/main" val="26626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If short circuit happens, MCB relay opens</a:t>
            </a:r>
          </a:p>
          <a:p>
            <a:r>
              <a:rPr lang="en-SG" dirty="0"/>
              <a:t>MCB relay closes only if user resets the system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090A13-6830-46E8-B22A-1B5710E5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2b</a:t>
            </a:r>
          </a:p>
        </p:txBody>
      </p:sp>
    </p:spTree>
    <p:extLst>
      <p:ext uri="{BB962C8B-B14F-4D97-AF65-F5344CB8AC3E}">
        <p14:creationId xmlns:p14="http://schemas.microsoft.com/office/powerpoint/2010/main" val="55759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DAF2F-978E-419B-8E69-4C251232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46" y="280290"/>
            <a:ext cx="10515600" cy="1018424"/>
          </a:xfrm>
        </p:spPr>
        <p:txBody>
          <a:bodyPr/>
          <a:lstStyle/>
          <a:p>
            <a:r>
              <a:rPr lang="en-SG" dirty="0"/>
              <a:t>Resistor Overheat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775EA-E721-4779-B983-75390A02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61115"/>
            <a:ext cx="10515600" cy="1860360"/>
          </a:xfrm>
        </p:spPr>
        <p:txBody>
          <a:bodyPr>
            <a:normAutofit lnSpcReduction="10000"/>
          </a:bodyPr>
          <a:lstStyle/>
          <a:p>
            <a:r>
              <a:rPr lang="en-SG" dirty="0"/>
              <a:t>70°C buzzer/blink warning</a:t>
            </a:r>
          </a:p>
          <a:p>
            <a:r>
              <a:rPr lang="en-SG" dirty="0"/>
              <a:t>85°C function ceased till temperature &lt; 70°C </a:t>
            </a:r>
          </a:p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https://www.youtube.com/watch?v=O4qB3WehqlA</a:t>
            </a:r>
            <a:endParaRPr lang="en-SG" dirty="0"/>
          </a:p>
          <a:p>
            <a:r>
              <a:rPr lang="en-SG" dirty="0"/>
              <a:t>Should not happen under normal cases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48A23-7F36-4E02-87A8-8932A0C9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FB1AD-8237-49D4-9174-57A455565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04" y="1455044"/>
            <a:ext cx="5239281" cy="30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4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B85A-33F6-4116-8339-18882045E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162236"/>
            <a:ext cx="10515600" cy="784717"/>
          </a:xfrm>
        </p:spPr>
        <p:txBody>
          <a:bodyPr/>
          <a:lstStyle/>
          <a:p>
            <a:r>
              <a:rPr lang="en-SG" dirty="0"/>
              <a:t>System weakness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0DC3-E3FB-4E41-AE22-241CAEDB3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5129784"/>
            <a:ext cx="10878312" cy="1591690"/>
          </a:xfrm>
        </p:spPr>
        <p:txBody>
          <a:bodyPr>
            <a:normAutofit/>
          </a:bodyPr>
          <a:lstStyle/>
          <a:p>
            <a:r>
              <a:rPr lang="en-SG" dirty="0"/>
              <a:t>Short Circuit after Resistor has been bypassed</a:t>
            </a:r>
          </a:p>
          <a:p>
            <a:r>
              <a:rPr lang="en-SG" dirty="0"/>
              <a:t>Multiple downstream appliances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D86DE-3114-4133-B4BF-6E48F9ED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9BAC9-BB2D-45A9-872E-7927A43B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C73E4D-097B-4D9E-B768-8B292366F31F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2F86E-0C9D-496F-A7C2-5FF4CF132048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30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4820-0D68-4A19-B8C6-79E53BE44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Before plugging in new appliance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018F2-603B-4B14-8E1A-F9520A57C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en-SG" dirty="0"/>
              <a:t>Check if short-circuit-limiter is in bypass mode</a:t>
            </a:r>
          </a:p>
          <a:p>
            <a:r>
              <a:rPr lang="en-SG" dirty="0"/>
              <a:t>Bypassed </a:t>
            </a:r>
          </a:p>
          <a:p>
            <a:pPr lvl="1"/>
            <a:r>
              <a:rPr lang="en-SG" dirty="0"/>
              <a:t>1-beep recently</a:t>
            </a:r>
          </a:p>
          <a:p>
            <a:pPr lvl="1"/>
            <a:r>
              <a:rPr lang="en-SG" dirty="0"/>
              <a:t>LCD Backlight is on</a:t>
            </a:r>
          </a:p>
          <a:p>
            <a:pPr lvl="1"/>
            <a:r>
              <a:rPr lang="en-SG" dirty="0"/>
              <a:t>“Bypassed” message on screen</a:t>
            </a:r>
          </a:p>
          <a:p>
            <a:r>
              <a:rPr lang="en-SG" dirty="0"/>
              <a:t>Not-Bypassed</a:t>
            </a:r>
          </a:p>
          <a:p>
            <a:pPr lvl="1"/>
            <a:r>
              <a:rPr lang="en-SG" dirty="0"/>
              <a:t>2-beeps recently</a:t>
            </a:r>
          </a:p>
          <a:p>
            <a:pPr lvl="1"/>
            <a:r>
              <a:rPr lang="en-SG" dirty="0"/>
              <a:t>LCD Backlight is off</a:t>
            </a:r>
          </a:p>
          <a:p>
            <a:pPr lvl="1"/>
            <a:r>
              <a:rPr lang="en-SG" dirty="0"/>
              <a:t>“In Effect” message on screen</a:t>
            </a:r>
          </a:p>
          <a:p>
            <a:pPr lvl="1"/>
            <a:endParaRPr lang="en-SG" dirty="0"/>
          </a:p>
          <a:p>
            <a:r>
              <a:rPr lang="en-SG" dirty="0"/>
              <a:t>Turn off other appliances to let limiter go back to “Not-Bypassed”</a:t>
            </a:r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B038A-5C69-4F9A-ABEA-119DE805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150A4-A06A-4559-9EB7-8B2A0FDDC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4188069"/>
            <a:ext cx="2736991" cy="1714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6C4466-676E-4728-AE7B-B1E4F20C8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599" y="2246635"/>
            <a:ext cx="2736991" cy="17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91" y="-6946"/>
            <a:ext cx="9254259" cy="744146"/>
          </a:xfrm>
        </p:spPr>
        <p:txBody>
          <a:bodyPr>
            <a:normAutofit/>
          </a:bodyPr>
          <a:lstStyle/>
          <a:p>
            <a:r>
              <a:rPr lang="en-SG" dirty="0"/>
              <a:t>Test for Earth Leakage without tripping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28" y="710953"/>
            <a:ext cx="9632186" cy="354235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07164" y="4441452"/>
            <a:ext cx="9145958" cy="2294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400" b="1" dirty="0"/>
              <a:t>anti-trip-earth-leakage-detector</a:t>
            </a:r>
          </a:p>
          <a:p>
            <a:r>
              <a:rPr lang="en-SG" dirty="0"/>
              <a:t>Shows blue LED on earth fault without breaker trip</a:t>
            </a:r>
          </a:p>
          <a:p>
            <a:pPr lvl="1"/>
            <a:r>
              <a:rPr lang="en-SG" dirty="0"/>
              <a:t>Does not interrupt the work of others</a:t>
            </a:r>
          </a:p>
          <a:p>
            <a:pPr lvl="1"/>
            <a:r>
              <a:rPr lang="en-SG" dirty="0"/>
              <a:t>Preserves lifespan of RCBO</a:t>
            </a:r>
          </a:p>
          <a:p>
            <a:r>
              <a:rPr lang="en-SG" dirty="0"/>
              <a:t>Familiarise with usage instructions beforehand</a:t>
            </a:r>
          </a:p>
          <a:p>
            <a:r>
              <a:rPr lang="en-SG" dirty="0"/>
              <a:t>Demo video: </a:t>
            </a:r>
            <a:r>
              <a:rPr lang="en-SG" dirty="0">
                <a:hlinkClick r:id="rId3"/>
              </a:rPr>
              <a:t>https://www.youtube.com/watch?v=tSpie7baYFM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71109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6807" y="2934734"/>
            <a:ext cx="8451542" cy="70862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Questions before the case study?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987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3FE0-D27F-4114-8A9B-E62E5E6C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04" y="225978"/>
            <a:ext cx="8040757" cy="953466"/>
          </a:xfrm>
        </p:spPr>
        <p:txBody>
          <a:bodyPr>
            <a:normAutofit/>
          </a:bodyPr>
          <a:lstStyle/>
          <a:p>
            <a:r>
              <a:rPr lang="en-SG" sz="3600" dirty="0"/>
              <a:t>Case study: Improper heater wiring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5EDDD-A63C-4C04-A40A-3D8A8273B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87" y="1384852"/>
            <a:ext cx="7971183" cy="5387009"/>
          </a:xfrm>
        </p:spPr>
        <p:txBody>
          <a:bodyPr>
            <a:normAutofit fontScale="92500" lnSpcReduction="10000"/>
          </a:bodyPr>
          <a:lstStyle/>
          <a:p>
            <a:r>
              <a:rPr lang="en-SG" sz="2100" b="1" dirty="0"/>
              <a:t>What happened?</a:t>
            </a:r>
          </a:p>
          <a:p>
            <a:pPr lvl="1"/>
            <a:r>
              <a:rPr lang="en-SG" sz="1700" dirty="0"/>
              <a:t>In 2016, a 15-year-old boy was electrocuted while using the water heater.</a:t>
            </a:r>
          </a:p>
          <a:p>
            <a:endParaRPr lang="en-SG" sz="1800" dirty="0"/>
          </a:p>
          <a:p>
            <a:endParaRPr lang="en-SG" sz="1800" dirty="0"/>
          </a:p>
          <a:p>
            <a:r>
              <a:rPr lang="en-SG" sz="2100" b="1" dirty="0"/>
              <a:t>Failures drawn from coroner inquiry</a:t>
            </a:r>
          </a:p>
          <a:p>
            <a:pPr lvl="1"/>
            <a:r>
              <a:rPr lang="en-SG" sz="1700" dirty="0"/>
              <a:t>Loose Earth and Neutral Wires in 13A plug</a:t>
            </a:r>
          </a:p>
          <a:p>
            <a:pPr lvl="1"/>
            <a:r>
              <a:rPr lang="en-SG" sz="1700" dirty="0"/>
              <a:t>Neutral and Earth cables fused together</a:t>
            </a:r>
          </a:p>
          <a:p>
            <a:pPr lvl="1"/>
            <a:r>
              <a:rPr lang="en-SG" sz="1700" dirty="0"/>
              <a:t>Faulty circuit breaker</a:t>
            </a:r>
          </a:p>
          <a:p>
            <a:pPr lvl="1"/>
            <a:r>
              <a:rPr lang="en-SG" sz="1700" dirty="0"/>
              <a:t>Wired 13A single-pole switch socket instead of 20A line with double-pole switch</a:t>
            </a:r>
          </a:p>
          <a:p>
            <a:pPr lvl="1"/>
            <a:endParaRPr lang="en-SG" sz="1400" dirty="0"/>
          </a:p>
          <a:p>
            <a:pPr marL="0" indent="0">
              <a:buNone/>
            </a:pPr>
            <a:endParaRPr lang="en-SG" sz="1800" i="1" dirty="0"/>
          </a:p>
          <a:p>
            <a:r>
              <a:rPr lang="en-SG" b="1" dirty="0"/>
              <a:t>How did the failures lead to death?</a:t>
            </a:r>
          </a:p>
          <a:p>
            <a:endParaRPr lang="en-SG" sz="1800" dirty="0"/>
          </a:p>
          <a:p>
            <a:endParaRPr lang="en-SG" sz="1800" dirty="0"/>
          </a:p>
          <a:p>
            <a:r>
              <a:rPr lang="en-SG" sz="1800" dirty="0">
                <a:hlinkClick r:id="rId3"/>
              </a:rPr>
              <a:t>https://www.straitstimes.com/singapore/improper-heater-wiring-caused-boys-death-while-showering</a:t>
            </a:r>
            <a:endParaRPr lang="en-SG" sz="1800" dirty="0"/>
          </a:p>
          <a:p>
            <a:r>
              <a:rPr lang="en-SG" sz="1800" dirty="0">
                <a:hlinkClick r:id="rId4"/>
              </a:rPr>
              <a:t>https://www.straitstimes.com/singapore/circuit-breaker-could-be-a-lifesaver</a:t>
            </a:r>
            <a:endParaRPr lang="en-SG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81D06-2F95-4FE3-ABEA-1B61D5ED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651DB1-3141-477A-8EDD-3B24B0C49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0"/>
            <a:ext cx="3629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C5D055-3D3D-4A27-A8EA-72F59B23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621" y="709305"/>
            <a:ext cx="1114664" cy="1624874"/>
          </a:xfrm>
          <a:prstGeom prst="rect">
            <a:avLst/>
          </a:prstGeom>
        </p:spPr>
      </p:pic>
      <p:cxnSp>
        <p:nvCxnSpPr>
          <p:cNvPr id="51" name="Straight Connector 50"/>
          <p:cNvCxnSpPr>
            <a:cxnSpLocks/>
          </p:cNvCxnSpPr>
          <p:nvPr/>
        </p:nvCxnSpPr>
        <p:spPr>
          <a:xfrm>
            <a:off x="1371743" y="2585019"/>
            <a:ext cx="4662427" cy="1798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48" idx="3"/>
          </p:cNvCxnSpPr>
          <p:nvPr/>
        </p:nvCxnSpPr>
        <p:spPr>
          <a:xfrm>
            <a:off x="4561337" y="1743470"/>
            <a:ext cx="14728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355053" y="1743471"/>
            <a:ext cx="2577590" cy="1158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29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549272" y="1179270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t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Heater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357624" y="2545267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938375" y="1885258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020918" y="1722443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020918" y="2427055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034607" y="1845935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374848" y="2507927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374848" y="1753829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310414" y="1092187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1357624" y="4899045"/>
            <a:ext cx="823666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257261" y="5045955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>
            <a:cxnSpLocks/>
          </p:cNvCxnSpPr>
          <p:nvPr/>
        </p:nvCxnSpPr>
        <p:spPr>
          <a:xfrm flipV="1">
            <a:off x="9594287" y="3568937"/>
            <a:ext cx="1601" cy="1330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486226" y="4448882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>
            <a:cxnSpLocks/>
          </p:cNvCxnSpPr>
          <p:nvPr/>
        </p:nvCxnSpPr>
        <p:spPr>
          <a:xfrm>
            <a:off x="1355053" y="3259148"/>
            <a:ext cx="419421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355053" y="2944791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861085" y="1545231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928843" y="1569076"/>
            <a:ext cx="626999" cy="3504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32643" y="1602500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82C23A-7006-4BF8-9666-9E674BF1296B}"/>
              </a:ext>
            </a:extLst>
          </p:cNvPr>
          <p:cNvCxnSpPr>
            <a:cxnSpLocks/>
          </p:cNvCxnSpPr>
          <p:nvPr/>
        </p:nvCxnSpPr>
        <p:spPr>
          <a:xfrm flipV="1">
            <a:off x="1365114" y="2582007"/>
            <a:ext cx="9734" cy="245069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8B6D674-60E0-4DBC-97E9-4CCE00A0C344}"/>
              </a:ext>
            </a:extLst>
          </p:cNvPr>
          <p:cNvSpPr/>
          <p:nvPr/>
        </p:nvSpPr>
        <p:spPr>
          <a:xfrm>
            <a:off x="1214811" y="5611052"/>
            <a:ext cx="73188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Loose Earth and Neutral Wires in 13A plug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Neutral and Earth cables fused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Faulty circuit breaker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Wired 13A single-pole switch socket instead of 20A line double-pole switch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159E1B8-A9A7-441D-A99D-5870E9D72CD8}"/>
              </a:ext>
            </a:extLst>
          </p:cNvPr>
          <p:cNvSpPr/>
          <p:nvPr/>
        </p:nvSpPr>
        <p:spPr>
          <a:xfrm>
            <a:off x="9062217" y="1893942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5946DAB-5F4C-433A-B233-5FE2C21DD8D4}"/>
              </a:ext>
            </a:extLst>
          </p:cNvPr>
          <p:cNvSpPr/>
          <p:nvPr/>
        </p:nvSpPr>
        <p:spPr>
          <a:xfrm>
            <a:off x="9023408" y="1343167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9C2E306-170A-4AFC-ACB5-AC1844F7142C}"/>
              </a:ext>
            </a:extLst>
          </p:cNvPr>
          <p:cNvSpPr/>
          <p:nvPr/>
        </p:nvSpPr>
        <p:spPr>
          <a:xfrm rot="3065409">
            <a:off x="8507039" y="1767220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D9DF62E-AFF0-4EFC-B418-5E0B8F5CEF07}"/>
              </a:ext>
            </a:extLst>
          </p:cNvPr>
          <p:cNvSpPr/>
          <p:nvPr/>
        </p:nvSpPr>
        <p:spPr>
          <a:xfrm rot="18639749">
            <a:off x="9792557" y="1754464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8AD2184-9726-46B5-BA76-12F2DA7C3E97}"/>
              </a:ext>
            </a:extLst>
          </p:cNvPr>
          <p:cNvSpPr/>
          <p:nvPr/>
        </p:nvSpPr>
        <p:spPr>
          <a:xfrm rot="656420">
            <a:off x="8888344" y="2731622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293DA16-A6AE-4406-8C89-0EC47FF4F748}"/>
              </a:ext>
            </a:extLst>
          </p:cNvPr>
          <p:cNvSpPr/>
          <p:nvPr/>
        </p:nvSpPr>
        <p:spPr>
          <a:xfrm rot="20897953">
            <a:off x="9457091" y="2727909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31B7A86E-C616-4C06-85EB-6F72685F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824" y="23013"/>
            <a:ext cx="8051609" cy="873567"/>
          </a:xfrm>
        </p:spPr>
        <p:txBody>
          <a:bodyPr>
            <a:normAutofit fontScale="90000"/>
          </a:bodyPr>
          <a:lstStyle/>
          <a:p>
            <a:r>
              <a:rPr lang="en-SG" dirty="0"/>
              <a:t>Failures drawn from coroner inquiry</a:t>
            </a:r>
          </a:p>
        </p:txBody>
      </p:sp>
    </p:spTree>
    <p:extLst>
      <p:ext uri="{BB962C8B-B14F-4D97-AF65-F5344CB8AC3E}">
        <p14:creationId xmlns:p14="http://schemas.microsoft.com/office/powerpoint/2010/main" val="37164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03" y="1857411"/>
            <a:ext cx="3502990" cy="3812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89" y="15878"/>
            <a:ext cx="8664095" cy="1015806"/>
          </a:xfrm>
        </p:spPr>
        <p:txBody>
          <a:bodyPr/>
          <a:lstStyle/>
          <a:p>
            <a:r>
              <a:rPr lang="en-SG" dirty="0"/>
              <a:t>Inside the 3-pin mains plug (BS1363)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3</a:t>
            </a:fld>
            <a:endParaRPr lang="en-SG"/>
          </a:p>
        </p:txBody>
      </p:sp>
      <p:sp>
        <p:nvSpPr>
          <p:cNvPr id="4" name="TextBox 3"/>
          <p:cNvSpPr txBox="1"/>
          <p:nvPr/>
        </p:nvSpPr>
        <p:spPr>
          <a:xfrm>
            <a:off x="541347" y="890588"/>
            <a:ext cx="7097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Earth</a:t>
            </a:r>
          </a:p>
          <a:p>
            <a:r>
              <a:rPr lang="en-SG" dirty="0">
                <a:solidFill>
                  <a:srgbClr val="FFC000"/>
                </a:solidFill>
              </a:rPr>
              <a:t>Yellow</a:t>
            </a:r>
            <a:r>
              <a:rPr lang="en-SG" dirty="0"/>
              <a:t>/</a:t>
            </a:r>
            <a:r>
              <a:rPr lang="en-SG" dirty="0">
                <a:solidFill>
                  <a:schemeClr val="accent6"/>
                </a:solidFill>
              </a:rPr>
              <a:t>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Connects to appliance’s external case, protects user from electric shock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2838466" y="1960435"/>
            <a:ext cx="2888158" cy="439155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0191" y="5363955"/>
            <a:ext cx="6136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Neutral</a:t>
            </a:r>
          </a:p>
          <a:p>
            <a:r>
              <a:rPr lang="en-SG" dirty="0">
                <a:solidFill>
                  <a:srgbClr val="0070C0"/>
                </a:solidFill>
              </a:rPr>
              <a:t>Blue/</a:t>
            </a:r>
            <a:r>
              <a:rPr lang="en-SG" dirty="0"/>
              <a:t>Black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Completes the circuit to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Tied to ground at power distribution box to ensure stable 0V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1325105" y="3944319"/>
            <a:ext cx="3657392" cy="141963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6436936" y="3591828"/>
            <a:ext cx="3102271" cy="1768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14025" y="5069618"/>
            <a:ext cx="2012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Live</a:t>
            </a:r>
          </a:p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Brown/</a:t>
            </a:r>
            <a:r>
              <a:rPr lang="en-SG" dirty="0">
                <a:solidFill>
                  <a:srgbClr val="FF0000"/>
                </a:solidFill>
              </a:rPr>
              <a:t>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Source of power</a:t>
            </a:r>
          </a:p>
          <a:p>
            <a:endParaRPr lang="en-S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4330" y="1842771"/>
            <a:ext cx="247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Fuse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Blows on overcurrent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Usually 13A</a:t>
            </a:r>
          </a:p>
        </p:txBody>
      </p:sp>
      <p:cxnSp>
        <p:nvCxnSpPr>
          <p:cNvPr id="14" name="Straight Arrow Connector 13"/>
          <p:cNvCxnSpPr>
            <a:cxnSpLocks/>
            <a:stCxn id="12" idx="1"/>
          </p:cNvCxnSpPr>
          <p:nvPr/>
        </p:nvCxnSpPr>
        <p:spPr>
          <a:xfrm flipH="1">
            <a:off x="7258346" y="2304436"/>
            <a:ext cx="2065984" cy="190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8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C5D055-3D3D-4A27-A8EA-72F59B23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621" y="709305"/>
            <a:ext cx="1114664" cy="1624874"/>
          </a:xfrm>
          <a:prstGeom prst="rect">
            <a:avLst/>
          </a:prstGeom>
        </p:spPr>
      </p:pic>
      <p:cxnSp>
        <p:nvCxnSpPr>
          <p:cNvPr id="51" name="Straight Connector 50"/>
          <p:cNvCxnSpPr>
            <a:cxnSpLocks/>
          </p:cNvCxnSpPr>
          <p:nvPr/>
        </p:nvCxnSpPr>
        <p:spPr>
          <a:xfrm flipV="1">
            <a:off x="1371743" y="2582007"/>
            <a:ext cx="3355191" cy="301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48" idx="3"/>
          </p:cNvCxnSpPr>
          <p:nvPr/>
        </p:nvCxnSpPr>
        <p:spPr>
          <a:xfrm>
            <a:off x="4561337" y="1743470"/>
            <a:ext cx="14728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355053" y="1743471"/>
            <a:ext cx="2577590" cy="1158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824" y="23013"/>
            <a:ext cx="8051609" cy="873567"/>
          </a:xfrm>
        </p:spPr>
        <p:txBody>
          <a:bodyPr/>
          <a:lstStyle/>
          <a:p>
            <a:r>
              <a:rPr lang="en-SG" dirty="0"/>
              <a:t>Path of current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30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549272" y="1179270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t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Heater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357624" y="2545267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938375" y="1885258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020918" y="1722443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020918" y="2427055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034607" y="1845935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374848" y="2507927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374848" y="1753829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310414" y="1092187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1357624" y="4899045"/>
            <a:ext cx="823666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257261" y="5045955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>
            <a:cxnSpLocks/>
          </p:cNvCxnSpPr>
          <p:nvPr/>
        </p:nvCxnSpPr>
        <p:spPr>
          <a:xfrm flipV="1">
            <a:off x="9594287" y="3568937"/>
            <a:ext cx="1601" cy="1330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486226" y="4448882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>
            <a:cxnSpLocks/>
          </p:cNvCxnSpPr>
          <p:nvPr/>
        </p:nvCxnSpPr>
        <p:spPr>
          <a:xfrm>
            <a:off x="1355053" y="3259148"/>
            <a:ext cx="33607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355053" y="2944791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861085" y="1545231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928843" y="1569076"/>
            <a:ext cx="626999" cy="3504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32643" y="1602500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82C23A-7006-4BF8-9666-9E674BF1296B}"/>
              </a:ext>
            </a:extLst>
          </p:cNvPr>
          <p:cNvCxnSpPr>
            <a:cxnSpLocks/>
          </p:cNvCxnSpPr>
          <p:nvPr/>
        </p:nvCxnSpPr>
        <p:spPr>
          <a:xfrm flipV="1">
            <a:off x="1365114" y="2582007"/>
            <a:ext cx="9734" cy="245069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0A3192C-B14D-4794-B445-0DCD2A860F50}"/>
              </a:ext>
            </a:extLst>
          </p:cNvPr>
          <p:cNvCxnSpPr>
            <a:cxnSpLocks/>
          </p:cNvCxnSpPr>
          <p:nvPr/>
        </p:nvCxnSpPr>
        <p:spPr>
          <a:xfrm>
            <a:off x="5157629" y="2580870"/>
            <a:ext cx="876541" cy="113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9213705-024F-4F24-A977-9F90AB36596A}"/>
              </a:ext>
            </a:extLst>
          </p:cNvPr>
          <p:cNvCxnSpPr>
            <a:cxnSpLocks/>
          </p:cNvCxnSpPr>
          <p:nvPr/>
        </p:nvCxnSpPr>
        <p:spPr>
          <a:xfrm flipH="1" flipV="1">
            <a:off x="5313034" y="2603004"/>
            <a:ext cx="9775" cy="656144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A599620-D126-4CEF-8C77-EDB9550E0E96}"/>
              </a:ext>
            </a:extLst>
          </p:cNvPr>
          <p:cNvCxnSpPr>
            <a:cxnSpLocks/>
          </p:cNvCxnSpPr>
          <p:nvPr/>
        </p:nvCxnSpPr>
        <p:spPr>
          <a:xfrm>
            <a:off x="4715793" y="2580871"/>
            <a:ext cx="481276" cy="1136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F627E06-59EA-4C33-8D5B-AD7098BAF53C}"/>
              </a:ext>
            </a:extLst>
          </p:cNvPr>
          <p:cNvCxnSpPr>
            <a:cxnSpLocks/>
          </p:cNvCxnSpPr>
          <p:nvPr/>
        </p:nvCxnSpPr>
        <p:spPr>
          <a:xfrm>
            <a:off x="5197069" y="3259148"/>
            <a:ext cx="35220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641D9A8-9DE6-4CF5-8CB2-CA22C3E83563}"/>
              </a:ext>
            </a:extLst>
          </p:cNvPr>
          <p:cNvCxnSpPr>
            <a:cxnSpLocks/>
          </p:cNvCxnSpPr>
          <p:nvPr/>
        </p:nvCxnSpPr>
        <p:spPr>
          <a:xfrm>
            <a:off x="4726934" y="3259148"/>
            <a:ext cx="442022" cy="0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8B6D674-60E0-4DBC-97E9-4CCE00A0C344}"/>
              </a:ext>
            </a:extLst>
          </p:cNvPr>
          <p:cNvSpPr/>
          <p:nvPr/>
        </p:nvSpPr>
        <p:spPr>
          <a:xfrm>
            <a:off x="1310414" y="5685330"/>
            <a:ext cx="73188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Neutral-Earth connection causes human body to be a possible return path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1700" dirty="0"/>
              <a:t>If RCCB is working, it will have tripped 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Loose Earth and Neutral wires intermittently prevent return path of 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Faulty RCCB did not trip on imbalance between Live and Neutral during shock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F6E43E2-BF9A-494D-B3F6-38FA9F113867}"/>
              </a:ext>
            </a:extLst>
          </p:cNvPr>
          <p:cNvSpPr/>
          <p:nvPr/>
        </p:nvSpPr>
        <p:spPr>
          <a:xfrm>
            <a:off x="9064349" y="1876220"/>
            <a:ext cx="414635" cy="738963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82D8D40-5311-4988-B4BC-E93992FE7D3A}"/>
              </a:ext>
            </a:extLst>
          </p:cNvPr>
          <p:cNvSpPr/>
          <p:nvPr/>
        </p:nvSpPr>
        <p:spPr>
          <a:xfrm>
            <a:off x="9025540" y="1325445"/>
            <a:ext cx="492250" cy="482132"/>
          </a:xfrm>
          <a:prstGeom prst="ellipse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A660071-3601-4904-9488-4867621D95CF}"/>
              </a:ext>
            </a:extLst>
          </p:cNvPr>
          <p:cNvSpPr/>
          <p:nvPr/>
        </p:nvSpPr>
        <p:spPr>
          <a:xfrm rot="3065409">
            <a:off x="8509171" y="1749498"/>
            <a:ext cx="205204" cy="60148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47C9F66-5235-47DD-8D7A-C0DC856D20CF}"/>
              </a:ext>
            </a:extLst>
          </p:cNvPr>
          <p:cNvSpPr/>
          <p:nvPr/>
        </p:nvSpPr>
        <p:spPr>
          <a:xfrm rot="18639749">
            <a:off x="9794689" y="1736742"/>
            <a:ext cx="254752" cy="64537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ECDAE84-1589-4436-929E-220D970A89FE}"/>
              </a:ext>
            </a:extLst>
          </p:cNvPr>
          <p:cNvSpPr/>
          <p:nvPr/>
        </p:nvSpPr>
        <p:spPr>
          <a:xfrm rot="656420">
            <a:off x="8890476" y="2713900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F3DBCDE-1249-4B88-8BAB-A061C170324B}"/>
              </a:ext>
            </a:extLst>
          </p:cNvPr>
          <p:cNvSpPr/>
          <p:nvPr/>
        </p:nvSpPr>
        <p:spPr>
          <a:xfrm rot="20897953">
            <a:off x="9459223" y="2710187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Right Arrow 39">
            <a:extLst>
              <a:ext uri="{FF2B5EF4-FFF2-40B4-BE49-F238E27FC236}">
                <a16:creationId xmlns:a16="http://schemas.microsoft.com/office/drawing/2014/main" id="{9CF6EF71-9BB9-4FDA-A076-5BCB59795395}"/>
              </a:ext>
            </a:extLst>
          </p:cNvPr>
          <p:cNvSpPr/>
          <p:nvPr/>
        </p:nvSpPr>
        <p:spPr>
          <a:xfrm>
            <a:off x="1344880" y="139892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Right Arrow 39">
            <a:extLst>
              <a:ext uri="{FF2B5EF4-FFF2-40B4-BE49-F238E27FC236}">
                <a16:creationId xmlns:a16="http://schemas.microsoft.com/office/drawing/2014/main" id="{D1034541-9D36-4D41-BE81-C5DD8B4BA50C}"/>
              </a:ext>
            </a:extLst>
          </p:cNvPr>
          <p:cNvSpPr/>
          <p:nvPr/>
        </p:nvSpPr>
        <p:spPr>
          <a:xfrm>
            <a:off x="4796497" y="139892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1" name="Right Arrow 39">
            <a:extLst>
              <a:ext uri="{FF2B5EF4-FFF2-40B4-BE49-F238E27FC236}">
                <a16:creationId xmlns:a16="http://schemas.microsoft.com/office/drawing/2014/main" id="{79409130-47D6-46D4-95B8-0EA50403F7BE}"/>
              </a:ext>
            </a:extLst>
          </p:cNvPr>
          <p:cNvSpPr/>
          <p:nvPr/>
        </p:nvSpPr>
        <p:spPr>
          <a:xfrm rot="5400000">
            <a:off x="6050196" y="202158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Right Arrow 39">
            <a:extLst>
              <a:ext uri="{FF2B5EF4-FFF2-40B4-BE49-F238E27FC236}">
                <a16:creationId xmlns:a16="http://schemas.microsoft.com/office/drawing/2014/main" id="{5A4987E6-8A5C-415C-B5D2-4FF270BB4F34}"/>
              </a:ext>
            </a:extLst>
          </p:cNvPr>
          <p:cNvSpPr/>
          <p:nvPr/>
        </p:nvSpPr>
        <p:spPr>
          <a:xfrm rot="10800000">
            <a:off x="5277540" y="2234348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3" name="Right Arrow 39">
            <a:extLst>
              <a:ext uri="{FF2B5EF4-FFF2-40B4-BE49-F238E27FC236}">
                <a16:creationId xmlns:a16="http://schemas.microsoft.com/office/drawing/2014/main" id="{612780A4-226E-49AF-ABAB-604B731D8999}"/>
              </a:ext>
            </a:extLst>
          </p:cNvPr>
          <p:cNvSpPr/>
          <p:nvPr/>
        </p:nvSpPr>
        <p:spPr>
          <a:xfrm rot="5400000">
            <a:off x="4855761" y="2806968"/>
            <a:ext cx="522903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4" name="Right Arrow 39">
            <a:extLst>
              <a:ext uri="{FF2B5EF4-FFF2-40B4-BE49-F238E27FC236}">
                <a16:creationId xmlns:a16="http://schemas.microsoft.com/office/drawing/2014/main" id="{912E9293-AD7D-44CC-9062-6A8DAD106D52}"/>
              </a:ext>
            </a:extLst>
          </p:cNvPr>
          <p:cNvSpPr/>
          <p:nvPr/>
        </p:nvSpPr>
        <p:spPr>
          <a:xfrm rot="5400000">
            <a:off x="5540696" y="344923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5" name="Right Arrow 39">
            <a:extLst>
              <a:ext uri="{FF2B5EF4-FFF2-40B4-BE49-F238E27FC236}">
                <a16:creationId xmlns:a16="http://schemas.microsoft.com/office/drawing/2014/main" id="{59A9DD3C-590E-417B-97F1-C400F048F263}"/>
              </a:ext>
            </a:extLst>
          </p:cNvPr>
          <p:cNvSpPr/>
          <p:nvPr/>
        </p:nvSpPr>
        <p:spPr>
          <a:xfrm>
            <a:off x="6701450" y="371239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6" name="Right Arrow 39">
            <a:extLst>
              <a:ext uri="{FF2B5EF4-FFF2-40B4-BE49-F238E27FC236}">
                <a16:creationId xmlns:a16="http://schemas.microsoft.com/office/drawing/2014/main" id="{86384D76-BF21-4F96-A71F-90011E2ABB9E}"/>
              </a:ext>
            </a:extLst>
          </p:cNvPr>
          <p:cNvSpPr/>
          <p:nvPr/>
        </p:nvSpPr>
        <p:spPr>
          <a:xfrm rot="16200000">
            <a:off x="7710148" y="239409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8" name="Right Arrow 39">
            <a:extLst>
              <a:ext uri="{FF2B5EF4-FFF2-40B4-BE49-F238E27FC236}">
                <a16:creationId xmlns:a16="http://schemas.microsoft.com/office/drawing/2014/main" id="{D2BEFE3D-A73F-4DF8-82D8-9DBC6CAB47A5}"/>
              </a:ext>
            </a:extLst>
          </p:cNvPr>
          <p:cNvSpPr/>
          <p:nvPr/>
        </p:nvSpPr>
        <p:spPr>
          <a:xfrm rot="5400000">
            <a:off x="9547128" y="411786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0" name="Right Arrow 39">
            <a:extLst>
              <a:ext uri="{FF2B5EF4-FFF2-40B4-BE49-F238E27FC236}">
                <a16:creationId xmlns:a16="http://schemas.microsoft.com/office/drawing/2014/main" id="{287E3756-9EE0-4F60-B74C-E41760584347}"/>
              </a:ext>
            </a:extLst>
          </p:cNvPr>
          <p:cNvSpPr/>
          <p:nvPr/>
        </p:nvSpPr>
        <p:spPr>
          <a:xfrm rot="10800000">
            <a:off x="8025336" y="453358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Right Arrow 39">
            <a:extLst>
              <a:ext uri="{FF2B5EF4-FFF2-40B4-BE49-F238E27FC236}">
                <a16:creationId xmlns:a16="http://schemas.microsoft.com/office/drawing/2014/main" id="{BC3ED444-0413-4A5E-AA67-78F62F189E3A}"/>
              </a:ext>
            </a:extLst>
          </p:cNvPr>
          <p:cNvSpPr/>
          <p:nvPr/>
        </p:nvSpPr>
        <p:spPr>
          <a:xfrm rot="10800000">
            <a:off x="3720678" y="453358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9803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8" grpId="0" animBg="1"/>
      <p:bldP spid="90" grpId="0" animBg="1"/>
      <p:bldP spid="9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D5A2A-9B2D-45AB-839F-D8C01AC11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should you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1B373-203A-4C19-AFAF-09E61A308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Test RCCB monthly</a:t>
            </a:r>
          </a:p>
          <a:p>
            <a:r>
              <a:rPr lang="en-SG" dirty="0"/>
              <a:t>Do not use large heater with 13A-rated lines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710C7-93C5-480D-BD34-690A8C9B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50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7830" y="3074688"/>
            <a:ext cx="2816339" cy="70862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Questions?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32</a:t>
            </a:fld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FC92A-01FB-4228-A904-67BA8A1AC779}"/>
              </a:ext>
            </a:extLst>
          </p:cNvPr>
          <p:cNvSpPr txBox="1"/>
          <p:nvPr/>
        </p:nvSpPr>
        <p:spPr>
          <a:xfrm>
            <a:off x="5396357" y="5609118"/>
            <a:ext cx="67956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600" dirty="0"/>
              <a:t>By: Yeo Kheng Meng (</a:t>
            </a:r>
            <a:r>
              <a:rPr lang="en-SG" sz="1600" dirty="0">
                <a:hlinkClick r:id="rId2"/>
              </a:rPr>
              <a:t>yeokm1@gmail.com</a:t>
            </a:r>
            <a:r>
              <a:rPr lang="en-SG" sz="1600" dirty="0"/>
              <a:t>)</a:t>
            </a:r>
          </a:p>
          <a:p>
            <a:pPr algn="r"/>
            <a:r>
              <a:rPr lang="en-SG" sz="1200" dirty="0">
                <a:hlinkClick r:id="rId3"/>
              </a:rPr>
              <a:t>https://github.com/yeokm1/repair-kopitiam-training-and-equipment</a:t>
            </a:r>
            <a:endParaRPr lang="en-SG" sz="1200" dirty="0"/>
          </a:p>
          <a:p>
            <a:pPr algn="r"/>
            <a:r>
              <a:rPr lang="en-SG" sz="1200" dirty="0">
                <a:hlinkClick r:id="rId4"/>
              </a:rPr>
              <a:t>http://yeokhengmeng.com/2016/05/repair-kopitiam-speciality-electrical-tools/</a:t>
            </a:r>
            <a:endParaRPr lang="en-SG" sz="1200" dirty="0"/>
          </a:p>
          <a:p>
            <a:pPr algn="r"/>
            <a:r>
              <a:rPr lang="en-SG" sz="1200" dirty="0">
                <a:hlinkClick r:id="rId5"/>
              </a:rPr>
              <a:t>http://yeokhengmeng.com/2017/07/repair-kopitiam-specialty-electrical-tools-part-2-short-circuit-limiter/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409237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13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Earth connections: Normal operation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4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2" name="Straight Connector 51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58" name="Straight Connector 57"/>
          <p:cNvCxnSpPr>
            <a:cxnSpLocks/>
            <a:stCxn id="59" idx="0"/>
          </p:cNvCxnSpPr>
          <p:nvPr/>
        </p:nvCxnSpPr>
        <p:spPr>
          <a:xfrm flipV="1">
            <a:off x="1958581" y="4322400"/>
            <a:ext cx="3105" cy="17868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Down Arrow 58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3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  <p:bldP spid="23" grpId="0" animBg="1"/>
      <p:bldP spid="25" grpId="0" animBg="1"/>
      <p:bldP spid="45" grpId="0" animBg="1"/>
      <p:bldP spid="48" grpId="0"/>
      <p:bldP spid="50" grpId="0"/>
      <p:bldP spid="51" grpId="0" animBg="1"/>
      <p:bldP spid="57" grpId="0"/>
      <p:bldP spid="59" grpId="0" animBg="1"/>
      <p:bldP spid="62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76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Live wire touches case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5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 rot="10800000">
            <a:off x="5703059" y="226087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4263198" y="398789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5228846" y="3521013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525603" y="2244345"/>
            <a:ext cx="6301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6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ight Arrow 37"/>
          <p:cNvSpPr/>
          <p:nvPr/>
        </p:nvSpPr>
        <p:spPr>
          <a:xfrm rot="16200000">
            <a:off x="6541629" y="242306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49DA7-8CC1-4D22-894F-2A70256757A0}"/>
              </a:ext>
            </a:extLst>
          </p:cNvPr>
          <p:cNvCxnSpPr>
            <a:cxnSpLocks/>
          </p:cNvCxnSpPr>
          <p:nvPr/>
        </p:nvCxnSpPr>
        <p:spPr>
          <a:xfrm flipV="1">
            <a:off x="1958581" y="4322400"/>
            <a:ext cx="3105" cy="17868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2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8" grpId="0" animBg="1"/>
      <p:bldP spid="80" grpId="0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What if there is no Earth wire?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6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>
            <a:off x="6982869" y="221297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7340792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9039401" y="461233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ight Arrow 70"/>
          <p:cNvSpPr/>
          <p:nvPr/>
        </p:nvSpPr>
        <p:spPr>
          <a:xfrm rot="10800000">
            <a:off x="4153981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TextBox 33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3288986" y="242522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ight Arrow 40"/>
          <p:cNvSpPr/>
          <p:nvPr/>
        </p:nvSpPr>
        <p:spPr>
          <a:xfrm>
            <a:off x="5663539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ight Arrow 41"/>
          <p:cNvSpPr/>
          <p:nvPr/>
        </p:nvSpPr>
        <p:spPr>
          <a:xfrm rot="16200000">
            <a:off x="6551268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90B53D-63FF-4A37-BB58-0B2ADA23AF2A}"/>
              </a:ext>
            </a:extLst>
          </p:cNvPr>
          <p:cNvCxnSpPr>
            <a:cxnSpLocks/>
          </p:cNvCxnSpPr>
          <p:nvPr/>
        </p:nvCxnSpPr>
        <p:spPr>
          <a:xfrm flipV="1">
            <a:off x="1958581" y="5884500"/>
            <a:ext cx="0" cy="2247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1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2" grpId="0" animBg="1"/>
      <p:bldP spid="23" grpId="0" animBg="1"/>
      <p:bldP spid="25" grpId="0" animBg="1"/>
      <p:bldP spid="26" grpId="0" animBg="1"/>
      <p:bldP spid="3" grpId="0" animBg="1"/>
      <p:bldP spid="27" grpId="0" animBg="1"/>
      <p:bldP spid="28" grpId="0" animBg="1"/>
      <p:bldP spid="71" grpId="0" animBg="1"/>
      <p:bldP spid="40" grpId="0" animBg="1"/>
      <p:bldP spid="41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69" y="7682"/>
            <a:ext cx="7886700" cy="597121"/>
          </a:xfrm>
        </p:spPr>
        <p:txBody>
          <a:bodyPr>
            <a:normAutofit fontScale="90000"/>
          </a:bodyPr>
          <a:lstStyle/>
          <a:p>
            <a:r>
              <a:rPr lang="en-SG" dirty="0"/>
              <a:t>MCB + RCCB Circuit Breakers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25" y="949389"/>
            <a:ext cx="5876475" cy="438922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700106" y="2578004"/>
            <a:ext cx="2504267" cy="14594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MCB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48868" y="2591759"/>
            <a:ext cx="772412" cy="144573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RCCB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(|live| - |neutral|)&gt; 30mA threshold</a:t>
            </a:r>
          </a:p>
        </p:txBody>
      </p:sp>
    </p:spTree>
    <p:extLst>
      <p:ext uri="{BB962C8B-B14F-4D97-AF65-F5344CB8AC3E}">
        <p14:creationId xmlns:p14="http://schemas.microsoft.com/office/powerpoint/2010/main" val="73331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158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939"/>
            <a:ext cx="8804582" cy="873567"/>
          </a:xfrm>
        </p:spPr>
        <p:txBody>
          <a:bodyPr/>
          <a:lstStyle/>
          <a:p>
            <a:r>
              <a:rPr lang="en-SG" dirty="0"/>
              <a:t>Circuit breaker arrangement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509626" y="99024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43946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86351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85076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182792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182420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266201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5681" y="1687448"/>
            <a:ext cx="626999" cy="3504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30"/>
            <a:ext cx="0" cy="829962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4EE787-4DC7-48DC-BB0C-2659C2329E11}"/>
              </a:ext>
            </a:extLst>
          </p:cNvPr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51FEEF-5296-4E2A-9B96-1C21050A541B}"/>
              </a:ext>
            </a:extLst>
          </p:cNvPr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|live – neutral|&gt; 30mA threshold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82C23A-7006-4BF8-9666-9E674BF1296B}"/>
              </a:ext>
            </a:extLst>
          </p:cNvPr>
          <p:cNvCxnSpPr>
            <a:cxnSpLocks/>
          </p:cNvCxnSpPr>
          <p:nvPr/>
        </p:nvCxnSpPr>
        <p:spPr>
          <a:xfrm flipV="1">
            <a:off x="1951952" y="2700379"/>
            <a:ext cx="9734" cy="245069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2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035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39" y="101504"/>
            <a:ext cx="11655287" cy="873567"/>
          </a:xfrm>
        </p:spPr>
        <p:txBody>
          <a:bodyPr>
            <a:noAutofit/>
          </a:bodyPr>
          <a:lstStyle/>
          <a:p>
            <a:r>
              <a:rPr lang="en-US" sz="3600" dirty="0"/>
              <a:t>Residual Current Circuit Breaker with Overload Protection (RCBO)</a:t>
            </a:r>
            <a:endParaRPr lang="en-SG" sz="3600" dirty="0"/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657150" y="5907351"/>
            <a:ext cx="8755810" cy="734871"/>
          </a:xfrm>
        </p:spPr>
        <p:txBody>
          <a:bodyPr/>
          <a:lstStyle/>
          <a:p>
            <a:r>
              <a:rPr lang="en-US" dirty="0"/>
              <a:t>RCBO = RCCB + MCB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9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</p:cNvCxnSpPr>
          <p:nvPr/>
        </p:nvCxnSpPr>
        <p:spPr>
          <a:xfrm flipV="1">
            <a:off x="1958583" y="2703391"/>
            <a:ext cx="3103" cy="24609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RCBO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29"/>
            <a:ext cx="0" cy="829962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</p:spTree>
    <p:extLst>
      <p:ext uri="{BB962C8B-B14F-4D97-AF65-F5344CB8AC3E}">
        <p14:creationId xmlns:p14="http://schemas.microsoft.com/office/powerpoint/2010/main" val="2600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3077</TotalTime>
  <Words>1280</Words>
  <Application>Microsoft Office PowerPoint</Application>
  <PresentationFormat>Widescreen</PresentationFormat>
  <Paragraphs>265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Repair Kopitiam Circuit Breaker Training</vt:lpstr>
      <vt:lpstr>Agenda</vt:lpstr>
      <vt:lpstr>Inside the 3-pin mains plug (BS1363)</vt:lpstr>
      <vt:lpstr>Earth connections: Normal operation</vt:lpstr>
      <vt:lpstr>Live wire touches case</vt:lpstr>
      <vt:lpstr>What if there is no Earth wire?</vt:lpstr>
      <vt:lpstr>MCB + RCCB Circuit Breakers</vt:lpstr>
      <vt:lpstr>Circuit breaker arrangement</vt:lpstr>
      <vt:lpstr>Residual Current Circuit Breaker with Overload Protection (RCBO)</vt:lpstr>
      <vt:lpstr>Blackout recovery procedure</vt:lpstr>
      <vt:lpstr>Problem 1: Safety </vt:lpstr>
      <vt:lpstr>PowerPoint Presentation</vt:lpstr>
      <vt:lpstr>Problem 2: Inaccessible onsite breaker</vt:lpstr>
      <vt:lpstr>Problem 3:  Inconvenience of breaker trip</vt:lpstr>
      <vt:lpstr>Solution for RCCB earth-leakage trips</vt:lpstr>
      <vt:lpstr>RCBO trip status + Demo</vt:lpstr>
      <vt:lpstr>Solution for MCB short-circuit trips</vt:lpstr>
      <vt:lpstr>PowerPoint Presentation</vt:lpstr>
      <vt:lpstr>Behaviour State 0</vt:lpstr>
      <vt:lpstr>Behaviour State 1</vt:lpstr>
      <vt:lpstr>Behaviour State 2a</vt:lpstr>
      <vt:lpstr>Behaviour State 2b</vt:lpstr>
      <vt:lpstr>Resistor Overheat Alert</vt:lpstr>
      <vt:lpstr>System weakness</vt:lpstr>
      <vt:lpstr>Before plugging in new appliance</vt:lpstr>
      <vt:lpstr>Test for Earth Leakage without tripping</vt:lpstr>
      <vt:lpstr>Questions before the case study?</vt:lpstr>
      <vt:lpstr>Case study: Improper heater wiring</vt:lpstr>
      <vt:lpstr>Failures drawn from coroner inquiry</vt:lpstr>
      <vt:lpstr>Path of current</vt:lpstr>
      <vt:lpstr>What should you do?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Kheng Meng</dc:creator>
  <cp:lastModifiedBy>Yeo Kheng Meng</cp:lastModifiedBy>
  <cp:revision>194</cp:revision>
  <dcterms:created xsi:type="dcterms:W3CDTF">2016-06-23T01:12:38Z</dcterms:created>
  <dcterms:modified xsi:type="dcterms:W3CDTF">2018-10-21T06:35:25Z</dcterms:modified>
</cp:coreProperties>
</file>